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19"/>
  </p:notesMasterIdLst>
  <p:sldIdLst>
    <p:sldId id="256" r:id="rId2"/>
    <p:sldId id="302" r:id="rId3"/>
    <p:sldId id="307" r:id="rId4"/>
    <p:sldId id="308" r:id="rId5"/>
    <p:sldId id="296" r:id="rId6"/>
    <p:sldId id="288" r:id="rId7"/>
    <p:sldId id="257" r:id="rId8"/>
    <p:sldId id="298" r:id="rId9"/>
    <p:sldId id="287" r:id="rId10"/>
    <p:sldId id="259" r:id="rId11"/>
    <p:sldId id="306" r:id="rId12"/>
    <p:sldId id="263" r:id="rId13"/>
    <p:sldId id="266" r:id="rId14"/>
    <p:sldId id="284" r:id="rId15"/>
    <p:sldId id="304" r:id="rId16"/>
    <p:sldId id="305" r:id="rId17"/>
    <p:sldId id="30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FC1"/>
    <a:srgbClr val="FFFF96"/>
    <a:srgbClr val="E0FF8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83"/>
    <p:restoredTop sz="96327"/>
  </p:normalViewPr>
  <p:slideViewPr>
    <p:cSldViewPr snapToGrid="0" snapToObjects="1">
      <p:cViewPr varScale="1">
        <p:scale>
          <a:sx n="128" d="100"/>
          <a:sy n="128" d="100"/>
        </p:scale>
        <p:origin x="5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 snapToGrid="0" snapToObjects="1">
      <p:cViewPr>
        <p:scale>
          <a:sx n="296" d="100"/>
          <a:sy n="296" d="100"/>
        </p:scale>
        <p:origin x="16" y="-288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94AFF-DB12-CE43-A09A-4B659643485F}" type="datetimeFigureOut">
              <a:rPr lang="en-US" smtClean="0"/>
              <a:t>2/28/23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07AE7-A0D9-234E-8F98-C15E5BC5ED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783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07AE7-A0D9-234E-8F98-C15E5BC5ED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9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07AE7-A0D9-234E-8F98-C15E5BC5EDE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465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07AE7-A0D9-234E-8F98-C15E5BC5EDE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06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07AE7-A0D9-234E-8F98-C15E5BC5EDE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484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07AE7-A0D9-234E-8F98-C15E5BC5ED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288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07AE7-A0D9-234E-8F98-C15E5BC5EDE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240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07AE7-A0D9-234E-8F98-C15E5BC5EDE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46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07AE7-A0D9-234E-8F98-C15E5BC5EDE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55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6192-2B72-0742-A97E-89EB4AF7200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433785A3-EBFE-1A45-A41C-707F71D8C82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486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6192-2B72-0742-A97E-89EB4AF7200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85A3-EBFE-1A45-A41C-707F71D8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42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6192-2B72-0742-A97E-89EB4AF7200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85A3-EBFE-1A45-A41C-707F71D8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6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6192-2B72-0742-A97E-89EB4AF7200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85A3-EBFE-1A45-A41C-707F71D8C82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052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6192-2B72-0742-A97E-89EB4AF7200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85A3-EBFE-1A45-A41C-707F71D8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56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6192-2B72-0742-A97E-89EB4AF7200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85A3-EBFE-1A45-A41C-707F71D8C82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450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6192-2B72-0742-A97E-89EB4AF7200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85A3-EBFE-1A45-A41C-707F71D8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986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6192-2B72-0742-A97E-89EB4AF7200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85A3-EBFE-1A45-A41C-707F71D8C82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6415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6192-2B72-0742-A97E-89EB4AF7200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85A3-EBFE-1A45-A41C-707F71D8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035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6192-2B72-0742-A97E-89EB4AF7200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85A3-EBFE-1A45-A41C-707F71D8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032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16192-2B72-0742-A97E-89EB4AF7200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785A3-EBFE-1A45-A41C-707F71D8C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391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4016192-2B72-0742-A97E-89EB4AF72003}" type="datetimeFigureOut">
              <a:rPr lang="en-US" smtClean="0"/>
              <a:t>2/28/23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85A3-EBFE-1A45-A41C-707F71D8C826}" type="slidenum">
              <a:rPr lang="en-US" smtClean="0"/>
              <a:t>‹#›</a:t>
            </a:fld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298705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44488" algn="l" defTabSz="914400" rtl="0" eaLnBrk="1" latinLnBrk="0" hangingPunct="1">
        <a:lnSpc>
          <a:spcPct val="120000"/>
        </a:lnSpc>
        <a:spcBef>
          <a:spcPts val="10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13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4448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98862-BEE1-44FB-A335-A1B9106B4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F94F98-3A57-49AA-838E-91AAF600B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85CF21-0594-48C0-9F3E-254D6BCE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9" y="-5487"/>
            <a:ext cx="12189867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0B5529D-5CAA-4BF2-B5C9-34705E7661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BD68200-BC03-4015-860B-CD5C30CD7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32A6F87-AC28-4AA8-B8A6-AEBC67BD0D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3F08F0-D540-BB42-B6C1-8608A9F7E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954" y="833480"/>
            <a:ext cx="5783281" cy="3253460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Making it</a:t>
            </a:r>
            <a:b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</a:br>
            <a:r>
              <a:rPr 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Safe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1458C6-D4D4-4E45-9115-70BA6587AF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93879" y="3054577"/>
            <a:ext cx="5843833" cy="3136369"/>
          </a:xfrm>
        </p:spPr>
        <p:txBody>
          <a:bodyPr>
            <a:normAutofit fontScale="77500" lnSpcReduction="20000"/>
          </a:bodyPr>
          <a:lstStyle/>
          <a:p>
            <a:pPr algn="l"/>
            <a:endParaRPr lang="en-US" sz="2800" dirty="0"/>
          </a:p>
          <a:p>
            <a:pPr algn="l">
              <a:spcBef>
                <a:spcPts val="0"/>
              </a:spcBef>
            </a:pPr>
            <a:r>
              <a:rPr lang="en-US" sz="2800" dirty="0"/>
              <a:t>Pamela </a:t>
            </a:r>
            <a:r>
              <a:rPr lang="en-US" sz="2800" dirty="0" err="1"/>
              <a:t>Woll</a:t>
            </a:r>
            <a:r>
              <a:rPr lang="en-US" sz="2800" dirty="0"/>
              <a:t>, MA, CPS</a:t>
            </a:r>
          </a:p>
          <a:p>
            <a:pPr algn="l">
              <a:spcBef>
                <a:spcPts val="0"/>
              </a:spcBef>
            </a:pPr>
            <a:r>
              <a:rPr lang="en-US" sz="2800" dirty="0"/>
              <a:t>Senior Consultant</a:t>
            </a:r>
          </a:p>
          <a:p>
            <a:pPr algn="l">
              <a:spcBef>
                <a:spcPts val="600"/>
              </a:spcBef>
            </a:pPr>
            <a:r>
              <a:rPr lang="en-US" sz="2800" dirty="0"/>
              <a:t>African American Behavioral Health Center of Excellence</a:t>
            </a:r>
          </a:p>
          <a:p>
            <a:pPr algn="l">
              <a:spcBef>
                <a:spcPts val="600"/>
              </a:spcBef>
            </a:pPr>
            <a:r>
              <a:rPr lang="en-US" sz="2800" dirty="0"/>
              <a:t>Morehouse School of Medicine</a:t>
            </a:r>
          </a:p>
          <a:p>
            <a:pPr algn="l">
              <a:spcBef>
                <a:spcPts val="0"/>
              </a:spcBef>
            </a:pPr>
            <a:r>
              <a:rPr lang="en-US" sz="2800" dirty="0"/>
              <a:t>https://</a:t>
            </a:r>
            <a:r>
              <a:rPr lang="en-US" sz="2800" dirty="0" err="1"/>
              <a:t>africanamericanbehavioralhealth.org</a:t>
            </a:r>
            <a:r>
              <a:rPr lang="en-US" sz="2800" dirty="0"/>
              <a:t>/</a:t>
            </a:r>
          </a:p>
        </p:txBody>
      </p:sp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BA414F9C-681C-5646-9948-C99EAF6DC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62177" y="3128396"/>
            <a:ext cx="2988733" cy="29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849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AD387-166C-E043-B858-FD3395301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Cross-Cultural Safety</a:t>
            </a:r>
          </a:p>
        </p:txBody>
      </p:sp>
      <p:pic>
        <p:nvPicPr>
          <p:cNvPr id="1026" name="Picture 2" descr="Cineworld abandons $2.3bn Cineplex purchase | Financial Times">
            <a:extLst>
              <a:ext uri="{FF2B5EF4-FFF2-40B4-BE49-F238E27FC236}">
                <a16:creationId xmlns:a16="http://schemas.microsoft.com/office/drawing/2014/main" id="{87449ECA-5A4B-ED4D-914F-A56E4DCDE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0128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1" name="Rectangle 6150">
            <a:extLst>
              <a:ext uri="{FF2B5EF4-FFF2-40B4-BE49-F238E27FC236}">
                <a16:creationId xmlns:a16="http://schemas.microsoft.com/office/drawing/2014/main" id="{43BBAF34-367D-4E18-A62E-4602BD9085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432" y="-2718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3" name="Rectangle 6152">
            <a:extLst>
              <a:ext uri="{FF2B5EF4-FFF2-40B4-BE49-F238E27FC236}">
                <a16:creationId xmlns:a16="http://schemas.microsoft.com/office/drawing/2014/main" id="{99A4CF08-858A-49E4-B707-4E7585D11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5" name="Rectangle 6154">
            <a:extLst>
              <a:ext uri="{FF2B5EF4-FFF2-40B4-BE49-F238E27FC236}">
                <a16:creationId xmlns:a16="http://schemas.microsoft.com/office/drawing/2014/main" id="{56938E62-910D-4D69-AA09-567AAAC37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Rectangle 6156">
            <a:extLst>
              <a:ext uri="{FF2B5EF4-FFF2-40B4-BE49-F238E27FC236}">
                <a16:creationId xmlns:a16="http://schemas.microsoft.com/office/drawing/2014/main" id="{A74E54C6-D084-4BC8-B3F9-8B9EC22A6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5" y="0"/>
            <a:ext cx="65268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F1F9C-E1A3-0AF2-8844-950CC3F7A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387" y="562467"/>
            <a:ext cx="4986954" cy="1077229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latin typeface="Avenir Next" panose="020B0503020202020204" pitchFamily="34" charset="0"/>
              </a:rPr>
              <a:t>White Fragility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16E89A-4D3C-F912-F098-4EFA5BD81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0115" y="1641055"/>
            <a:ext cx="5556642" cy="5024769"/>
          </a:xfrm>
        </p:spPr>
        <p:txBody>
          <a:bodyPr>
            <a:normAutofit/>
          </a:bodyPr>
          <a:lstStyle/>
          <a:p>
            <a:pPr>
              <a:spcBef>
                <a:spcPts val="400"/>
              </a:spcBef>
            </a:pPr>
            <a:r>
              <a:rPr lang="en-US" sz="3200" dirty="0" err="1">
                <a:latin typeface="Avenir Next" panose="020B0503020202020204" pitchFamily="34" charset="0"/>
              </a:rPr>
              <a:t>DiAngelo</a:t>
            </a:r>
            <a:r>
              <a:rPr lang="en-US" sz="3200" dirty="0">
                <a:latin typeface="Avenir Next" panose="020B0503020202020204" pitchFamily="34" charset="0"/>
              </a:rPr>
              <a:t>, 2018, 2021</a:t>
            </a:r>
          </a:p>
          <a:p>
            <a:pPr>
              <a:spcBef>
                <a:spcPts val="400"/>
              </a:spcBef>
            </a:pPr>
            <a:r>
              <a:rPr lang="en-US" sz="3200" dirty="0">
                <a:latin typeface="Avenir Next" panose="020B0503020202020204" pitchFamily="34" charset="0"/>
              </a:rPr>
              <a:t>Misunderstanding of “racism”</a:t>
            </a:r>
          </a:p>
          <a:p>
            <a:pPr>
              <a:spcBef>
                <a:spcPts val="400"/>
              </a:spcBef>
            </a:pPr>
            <a:r>
              <a:rPr lang="en-US" sz="3200" dirty="0">
                <a:latin typeface="Avenir Next" panose="020B0503020202020204" pitchFamily="34" charset="0"/>
              </a:rPr>
              <a:t>Denial/unawareness of socialization</a:t>
            </a:r>
          </a:p>
          <a:p>
            <a:pPr>
              <a:spcBef>
                <a:spcPts val="400"/>
              </a:spcBef>
            </a:pPr>
            <a:r>
              <a:rPr lang="en-US" sz="3200" dirty="0">
                <a:latin typeface="Avenir Next" panose="020B0503020202020204" pitchFamily="34" charset="0"/>
              </a:rPr>
              <a:t>Good/bad binary</a:t>
            </a:r>
          </a:p>
          <a:p>
            <a:pPr>
              <a:spcBef>
                <a:spcPts val="400"/>
              </a:spcBef>
            </a:pPr>
            <a:r>
              <a:rPr lang="en-US" sz="3200" dirty="0">
                <a:latin typeface="Avenir Next" panose="020B0503020202020204" pitchFamily="34" charset="0"/>
              </a:rPr>
              <a:t>Defensive reactions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6159" name="Rectangle 6158">
            <a:extLst>
              <a:ext uri="{FF2B5EF4-FFF2-40B4-BE49-F238E27FC236}">
                <a16:creationId xmlns:a16="http://schemas.microsoft.com/office/drawing/2014/main" id="{777713DB-A0B1-4507-9991-B6DCAE436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93970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8D1700AE-307D-BA57-B9D1-10692FAB3D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" r="1307"/>
          <a:stretch/>
        </p:blipFill>
        <p:spPr bwMode="auto">
          <a:xfrm>
            <a:off x="7534656" y="227"/>
            <a:ext cx="46570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1" name="Picture 6160">
            <a:extLst>
              <a:ext uri="{FF2B5EF4-FFF2-40B4-BE49-F238E27FC236}">
                <a16:creationId xmlns:a16="http://schemas.microsoft.com/office/drawing/2014/main" id="{A9A96FF2-ACD7-48C4-BCE1-FC7F42108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2372" y="0"/>
            <a:ext cx="4649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19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visiting &amp;#39;Gaslight,&amp;#39; the Movie - The Ringer">
            <a:extLst>
              <a:ext uri="{FF2B5EF4-FFF2-40B4-BE49-F238E27FC236}">
                <a16:creationId xmlns:a16="http://schemas.microsoft.com/office/drawing/2014/main" id="{A508B940-B80E-404A-B13A-C5F49FA90E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466"/>
          <a:stretch/>
        </p:blipFill>
        <p:spPr bwMode="auto">
          <a:xfrm>
            <a:off x="1482291" y="643467"/>
            <a:ext cx="10066242" cy="5142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5B12C1C-E270-E643-878B-280F9A107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023" y="6063450"/>
            <a:ext cx="3072059" cy="664609"/>
          </a:xfrm>
        </p:spPr>
        <p:txBody>
          <a:bodyPr/>
          <a:lstStyle/>
          <a:p>
            <a:r>
              <a:rPr lang="en-US" b="1" dirty="0">
                <a:latin typeface="Avenir Next" panose="020B0503020202020204" pitchFamily="34" charset="0"/>
              </a:rPr>
              <a:t>Gaslighting</a:t>
            </a:r>
          </a:p>
        </p:txBody>
      </p:sp>
    </p:spTree>
    <p:extLst>
      <p:ext uri="{BB962C8B-B14F-4D97-AF65-F5344CB8AC3E}">
        <p14:creationId xmlns:p14="http://schemas.microsoft.com/office/powerpoint/2010/main" val="3610180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CC393EB0-C44D-41D2-BEF6-291E43406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27F47B0A-40EE-41EA-815D-384670FF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3AC9E88-695B-421A-B3FF-5BC41EF58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C5A7D586-7678-4F41-A289-1F83BB95F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F88A7F60-B102-433E-BE45-95BBC5828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8123" y="0"/>
            <a:ext cx="463972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Gaslight (1944)">
            <a:extLst>
              <a:ext uri="{FF2B5EF4-FFF2-40B4-BE49-F238E27FC236}">
                <a16:creationId xmlns:a16="http://schemas.microsoft.com/office/drawing/2014/main" id="{CAE88C0A-190F-E148-B4F6-A84AD49433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4" r="17768" b="2"/>
          <a:stretch/>
        </p:blipFill>
        <p:spPr bwMode="auto">
          <a:xfrm>
            <a:off x="1007761" y="227"/>
            <a:ext cx="5740362" cy="6858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3153C0C7-BA84-429D-A533-F021A955B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60DA87-5B18-8A43-B52D-9D2974451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6768" y="2971800"/>
            <a:ext cx="3122485" cy="27257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latin typeface="Avenir Next" panose="020B0503020202020204" pitchFamily="34" charset="0"/>
              </a:rPr>
              <a:t>What if we were all Joseph </a:t>
            </a:r>
            <a:r>
              <a:rPr lang="en-US" sz="3600" b="1" dirty="0" err="1">
                <a:latin typeface="Avenir Next" panose="020B0503020202020204" pitchFamily="34" charset="0"/>
              </a:rPr>
              <a:t>Cotten</a:t>
            </a:r>
            <a:r>
              <a:rPr lang="en-US" sz="3600" b="1" dirty="0">
                <a:latin typeface="Avenir Next" panose="020B0503020202020204" pitchFamily="34" charset="0"/>
              </a:rPr>
              <a:t>?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20D64EC-C0BF-4228-85C3-76D9D1518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274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85" name="Rectangle 84">
            <a:extLst>
              <a:ext uri="{FF2B5EF4-FFF2-40B4-BE49-F238E27FC236}">
                <a16:creationId xmlns:a16="http://schemas.microsoft.com/office/drawing/2014/main" id="{662F7B5F-69B9-41D9-BD9A-2A7F1118B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>
            <a:extLst>
              <a:ext uri="{FF2B5EF4-FFF2-40B4-BE49-F238E27FC236}">
                <a16:creationId xmlns:a16="http://schemas.microsoft.com/office/drawing/2014/main" id="{B484EE50-7D13-4A99-9152-609AE84AC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8F607DBD-3FFF-424E-80D2-8061AC5FE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0CA1AF17-15FE-4FB8-A4CB-942AC13499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D901EDCD-40E3-40D5-BCE4-803F7A4D6E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36E840EA-C6A5-48DA-A3B5-BE430C89C7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385DFB-4CDC-834F-B83D-20473E56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6252" y="3898661"/>
            <a:ext cx="2819723" cy="278247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The power of telling the truth</a:t>
            </a:r>
          </a:p>
        </p:txBody>
      </p:sp>
      <p:pic>
        <p:nvPicPr>
          <p:cNvPr id="10242" name="Picture 2" descr="two men talking">
            <a:extLst>
              <a:ext uri="{FF2B5EF4-FFF2-40B4-BE49-F238E27FC236}">
                <a16:creationId xmlns:a16="http://schemas.microsoft.com/office/drawing/2014/main" id="{E2CD7F59-BFB2-E44E-AC92-5B2C39FA25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3"/>
          <a:stretch/>
        </p:blipFill>
        <p:spPr bwMode="auto">
          <a:xfrm>
            <a:off x="5444747" y="647191"/>
            <a:ext cx="5297322" cy="5564284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>
            <a:extLst>
              <a:ext uri="{FF2B5EF4-FFF2-40B4-BE49-F238E27FC236}">
                <a16:creationId xmlns:a16="http://schemas.microsoft.com/office/drawing/2014/main" id="{84AC7A41-04AF-4CF9-A478-43411F9B5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81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1" name="Picture 3080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  <a:solidFill>
            <a:srgbClr val="5D4A44"/>
          </a:solidFill>
        </p:spPr>
      </p:pic>
      <p:pic>
        <p:nvPicPr>
          <p:cNvPr id="3074" name="Picture 2" descr="toddler's standing in front of beige concrete stair">
            <a:extLst>
              <a:ext uri="{FF2B5EF4-FFF2-40B4-BE49-F238E27FC236}">
                <a16:creationId xmlns:a16="http://schemas.microsoft.com/office/drawing/2014/main" id="{74BD3585-E009-D934-5A6B-F825D7FE5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1707" y="708204"/>
            <a:ext cx="8678485" cy="488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4">
            <a:extLst>
              <a:ext uri="{FF2B5EF4-FFF2-40B4-BE49-F238E27FC236}">
                <a16:creationId xmlns:a16="http://schemas.microsoft.com/office/drawing/2014/main" id="{1362259D-97A7-6DD2-1860-185081349DA7}"/>
              </a:ext>
            </a:extLst>
          </p:cNvPr>
          <p:cNvSpPr txBox="1">
            <a:spLocks/>
          </p:cNvSpPr>
          <p:nvPr/>
        </p:nvSpPr>
        <p:spPr>
          <a:xfrm>
            <a:off x="9736282" y="4031673"/>
            <a:ext cx="2079183" cy="2826327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solidFill>
                  <a:srgbClr val="FFDFC1"/>
                </a:solidFill>
                <a:latin typeface="Avenir Next" panose="020B0503020202020204" pitchFamily="34" charset="0"/>
              </a:rPr>
              <a:t>It </a:t>
            </a:r>
            <a:r>
              <a:rPr lang="en-US" sz="4000" b="1" u="sng" dirty="0">
                <a:solidFill>
                  <a:srgbClr val="FFDFC1"/>
                </a:solidFill>
                <a:latin typeface="Avenir Next" panose="020B0503020202020204" pitchFamily="34" charset="0"/>
              </a:rPr>
              <a:t>Should </a:t>
            </a:r>
            <a:r>
              <a:rPr lang="en-US" sz="4000" b="1" dirty="0">
                <a:solidFill>
                  <a:srgbClr val="FFDFC1"/>
                </a:solidFill>
                <a:latin typeface="Avenir Next" panose="020B0503020202020204" pitchFamily="34" charset="0"/>
              </a:rPr>
              <a:t>be Hard!</a:t>
            </a:r>
          </a:p>
        </p:txBody>
      </p:sp>
    </p:spTree>
    <p:extLst>
      <p:ext uri="{BB962C8B-B14F-4D97-AF65-F5344CB8AC3E}">
        <p14:creationId xmlns:p14="http://schemas.microsoft.com/office/powerpoint/2010/main" val="2879129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view of cracked glass">
            <a:extLst>
              <a:ext uri="{FF2B5EF4-FFF2-40B4-BE49-F238E27FC236}">
                <a16:creationId xmlns:a16="http://schemas.microsoft.com/office/drawing/2014/main" id="{923AD51F-E13D-4686-842A-E46D957C6B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024063" y="-2509839"/>
            <a:ext cx="8096251" cy="1214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4">
            <a:extLst>
              <a:ext uri="{FF2B5EF4-FFF2-40B4-BE49-F238E27FC236}">
                <a16:creationId xmlns:a16="http://schemas.microsoft.com/office/drawing/2014/main" id="{4238003B-6CDC-42AE-E5AF-100E8022E3C3}"/>
              </a:ext>
            </a:extLst>
          </p:cNvPr>
          <p:cNvSpPr txBox="1">
            <a:spLocks/>
          </p:cNvSpPr>
          <p:nvPr/>
        </p:nvSpPr>
        <p:spPr>
          <a:xfrm>
            <a:off x="7115176" y="336834"/>
            <a:ext cx="4452936" cy="57401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>
                    <a:lumMod val="85000"/>
                  </a:schemeClr>
                </a:solidFill>
                <a:latin typeface="Avenir Next" panose="020B0503020202020204" pitchFamily="34" charset="0"/>
              </a:rPr>
              <a:t>As long as we are on earth, the love that unites us will bring us suffering by our very contact with one another, because this love is the resetting of a body of broken bones.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508232F-18B4-CB12-762E-04B20B91C8FF}"/>
              </a:ext>
            </a:extLst>
          </p:cNvPr>
          <p:cNvSpPr txBox="1">
            <a:spLocks/>
          </p:cNvSpPr>
          <p:nvPr/>
        </p:nvSpPr>
        <p:spPr>
          <a:xfrm>
            <a:off x="8375073" y="6308908"/>
            <a:ext cx="3436794" cy="726608"/>
          </a:xfrm>
          <a:prstGeom prst="rect">
            <a:avLst/>
          </a:prstGeom>
        </p:spPr>
        <p:txBody>
          <a:bodyPr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>
                <a:solidFill>
                  <a:schemeClr val="tx1">
                    <a:lumMod val="95000"/>
                  </a:schemeClr>
                </a:solidFill>
                <a:latin typeface="Avenir Next" panose="020B0503020202020204" pitchFamily="34" charset="0"/>
              </a:rPr>
              <a:t>—Thomas Merton</a:t>
            </a:r>
          </a:p>
        </p:txBody>
      </p:sp>
    </p:spTree>
    <p:extLst>
      <p:ext uri="{BB962C8B-B14F-4D97-AF65-F5344CB8AC3E}">
        <p14:creationId xmlns:p14="http://schemas.microsoft.com/office/powerpoint/2010/main" val="2075401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649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34" name="Picture 8205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8235" name="Picture 8207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236" name="Rectangle 8209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7" name="Rectangle 8211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8" name="Rectangle 8213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39" name="Rectangle 8215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240" name="TextBox 8217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8241" name="Rectangle 8219">
            <a:extLst>
              <a:ext uri="{FF2B5EF4-FFF2-40B4-BE49-F238E27FC236}">
                <a16:creationId xmlns:a16="http://schemas.microsoft.com/office/drawing/2014/main" id="{CC393EB0-C44D-41D2-BEF6-291E43406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42" name="Picture 8221">
            <a:extLst>
              <a:ext uri="{FF2B5EF4-FFF2-40B4-BE49-F238E27FC236}">
                <a16:creationId xmlns:a16="http://schemas.microsoft.com/office/drawing/2014/main" id="{27F47B0A-40EE-41EA-815D-384670FF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8243" name="Picture 8223">
            <a:extLst>
              <a:ext uri="{FF2B5EF4-FFF2-40B4-BE49-F238E27FC236}">
                <a16:creationId xmlns:a16="http://schemas.microsoft.com/office/drawing/2014/main" id="{43AC9E88-695B-421A-B3FF-5BC41EF58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244" name="Rectangle 8225">
            <a:extLst>
              <a:ext uri="{FF2B5EF4-FFF2-40B4-BE49-F238E27FC236}">
                <a16:creationId xmlns:a16="http://schemas.microsoft.com/office/drawing/2014/main" id="{C5A7D586-7678-4F41-A289-1F83BB95F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45" name="Rectangle 8227">
            <a:extLst>
              <a:ext uri="{FF2B5EF4-FFF2-40B4-BE49-F238E27FC236}">
                <a16:creationId xmlns:a16="http://schemas.microsoft.com/office/drawing/2014/main" id="{F88A7F60-B102-433E-BE45-95BBC5828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8123" y="0"/>
            <a:ext cx="463972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green trees beside river during daytime">
            <a:extLst>
              <a:ext uri="{FF2B5EF4-FFF2-40B4-BE49-F238E27FC236}">
                <a16:creationId xmlns:a16="http://schemas.microsoft.com/office/drawing/2014/main" id="{EF1F4D72-C0C0-A9A9-002B-320393EE49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3" r="23405" b="-2"/>
          <a:stretch/>
        </p:blipFill>
        <p:spPr bwMode="auto">
          <a:xfrm>
            <a:off x="1007761" y="227"/>
            <a:ext cx="5740362" cy="6858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46" name="Rectangle 8229">
            <a:extLst>
              <a:ext uri="{FF2B5EF4-FFF2-40B4-BE49-F238E27FC236}">
                <a16:creationId xmlns:a16="http://schemas.microsoft.com/office/drawing/2014/main" id="{3153C0C7-BA84-429D-A533-F021A955B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F6EF42-8276-6CAF-E8FE-5DC83FA796E6}"/>
              </a:ext>
            </a:extLst>
          </p:cNvPr>
          <p:cNvSpPr txBox="1">
            <a:spLocks/>
          </p:cNvSpPr>
          <p:nvPr/>
        </p:nvSpPr>
        <p:spPr>
          <a:xfrm>
            <a:off x="7540059" y="3127664"/>
            <a:ext cx="3031909" cy="25698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b="1" dirty="0">
                <a:solidFill>
                  <a:srgbClr val="92D050"/>
                </a:solidFill>
                <a:latin typeface="Avenir Next" panose="020B0503020202020204" pitchFamily="34" charset="0"/>
              </a:rPr>
              <a:t>A Trauma-Informed Approach</a:t>
            </a:r>
          </a:p>
        </p:txBody>
      </p:sp>
      <p:sp>
        <p:nvSpPr>
          <p:cNvPr id="8247" name="Rectangle 8231">
            <a:extLst>
              <a:ext uri="{FF2B5EF4-FFF2-40B4-BE49-F238E27FC236}">
                <a16:creationId xmlns:a16="http://schemas.microsoft.com/office/drawing/2014/main" id="{F20D64EC-C0BF-4228-85C3-76D9D1518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271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01122-338E-9E8C-3648-709E1FA8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5" y="411014"/>
            <a:ext cx="8689416" cy="1077229"/>
          </a:xfrm>
        </p:spPr>
        <p:txBody>
          <a:bodyPr>
            <a:normAutofit fontScale="90000"/>
          </a:bodyPr>
          <a:lstStyle/>
          <a:p>
            <a:pPr>
              <a:spcBef>
                <a:spcPts val="600"/>
              </a:spcBef>
            </a:pPr>
            <a:r>
              <a:rPr lang="en-US" sz="4400" dirty="0"/>
              <a:t>Personal Agreement</a:t>
            </a:r>
            <a:br>
              <a:rPr lang="en-US" dirty="0"/>
            </a:br>
            <a:r>
              <a:rPr lang="en-US" sz="3100" dirty="0"/>
              <a:t>Provided courtesy Mark Sanders, LCSW, CADC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177CF-D1FE-8C1B-084D-1C086EA1C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7147" y="1750997"/>
            <a:ext cx="7796540" cy="469598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/>
              <a:t>I, _____________________</a:t>
            </a:r>
          </a:p>
          <a:p>
            <a:r>
              <a:rPr lang="en-US" sz="2600" dirty="0"/>
              <a:t>Understand that it is okay to be imperfect in my understanding of people who are different from me</a:t>
            </a:r>
          </a:p>
          <a:p>
            <a:r>
              <a:rPr lang="en-US" sz="2600" dirty="0"/>
              <a:t>Have permission to reveal ignorance and misunderstanding</a:t>
            </a:r>
          </a:p>
          <a:p>
            <a:r>
              <a:rPr lang="en-US" sz="2600" dirty="0"/>
              <a:t>Have permission to struggle with these issues and be up-front and honest about my feelings</a:t>
            </a:r>
          </a:p>
        </p:txBody>
      </p:sp>
      <p:pic>
        <p:nvPicPr>
          <p:cNvPr id="4" name="Picture 3" descr="Close-up of a green leaf">
            <a:extLst>
              <a:ext uri="{FF2B5EF4-FFF2-40B4-BE49-F238E27FC236}">
                <a16:creationId xmlns:a16="http://schemas.microsoft.com/office/drawing/2014/main" id="{5AFF3EEB-E97A-7873-172A-75EB96EA3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159" y="0"/>
            <a:ext cx="2987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24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E8327-A8B0-3503-C50D-85813C43F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2041" y="281473"/>
            <a:ext cx="5804917" cy="1077229"/>
          </a:xfrm>
        </p:spPr>
        <p:txBody>
          <a:bodyPr/>
          <a:lstStyle/>
          <a:p>
            <a:r>
              <a:rPr lang="en-US" dirty="0"/>
              <a:t>Personal Agreement</a:t>
            </a:r>
            <a:br>
              <a:rPr lang="en-US" dirty="0"/>
            </a:br>
            <a:r>
              <a:rPr lang="en-US" sz="2800" dirty="0"/>
              <a:t>(Mark Sanders, Continued)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0E682-E1BD-EF0E-AC52-172916EEB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4956" y="1178228"/>
            <a:ext cx="7970601" cy="548726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/>
              <a:t>I am a product of my culture, upbringing, environment, and experiences, and I am who I am.  I do not have to feel guilty about what I believe, but I do take responsibility for:</a:t>
            </a:r>
          </a:p>
          <a:p>
            <a:r>
              <a:rPr lang="en-US" sz="2200" dirty="0"/>
              <a:t>Accepting as much new information and knowledge as I can</a:t>
            </a:r>
          </a:p>
          <a:p>
            <a:r>
              <a:rPr lang="en-US" sz="2200" dirty="0"/>
              <a:t>Challenging myself to examine my assumptions and beliefs</a:t>
            </a:r>
          </a:p>
          <a:p>
            <a:r>
              <a:rPr lang="en-US" sz="2200" dirty="0"/>
              <a:t>Granting permission to the other members of the group to struggle with these issues and to be open and honest about their feelings</a:t>
            </a:r>
          </a:p>
          <a:p>
            <a:r>
              <a:rPr lang="en-US" sz="2200" dirty="0"/>
              <a:t>Agreeing to respect the confidentiality of all the personal information shared in the group</a:t>
            </a:r>
          </a:p>
        </p:txBody>
      </p:sp>
      <p:pic>
        <p:nvPicPr>
          <p:cNvPr id="5" name="Picture 4" descr="Close-up of a green leaf">
            <a:extLst>
              <a:ext uri="{FF2B5EF4-FFF2-40B4-BE49-F238E27FC236}">
                <a16:creationId xmlns:a16="http://schemas.microsoft.com/office/drawing/2014/main" id="{C705B5DC-42B0-B26D-52A4-8C89A90719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4159" y="0"/>
            <a:ext cx="2987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95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dentifying and Coping with Racial Trauma: Creating your Racism Recovery  Plan - DePaul University">
            <a:extLst>
              <a:ext uri="{FF2B5EF4-FFF2-40B4-BE49-F238E27FC236}">
                <a16:creationId xmlns:a16="http://schemas.microsoft.com/office/drawing/2014/main" id="{40888060-6E3F-8D54-44A6-22C386F30A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" r="14997"/>
          <a:stretch/>
        </p:blipFill>
        <p:spPr bwMode="auto">
          <a:xfrm>
            <a:off x="1007761" y="227"/>
            <a:ext cx="5740362" cy="6858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BD7DDB-A84A-977D-194F-73A81E385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8739" y="653143"/>
            <a:ext cx="2863229" cy="58782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 dirty="0">
                <a:solidFill>
                  <a:srgbClr val="00B0F0"/>
                </a:solidFill>
                <a:latin typeface="Avenir Next" panose="020B0503020202020204" pitchFamily="34" charset="0"/>
              </a:rPr>
              <a:t>Racism is Trauma</a:t>
            </a:r>
            <a:br>
              <a:rPr lang="en-US" sz="4400" dirty="0">
                <a:solidFill>
                  <a:srgbClr val="00B0F0"/>
                </a:solidFill>
                <a:latin typeface="Avenir Next" panose="020B0503020202020204" pitchFamily="34" charset="0"/>
              </a:rPr>
            </a:br>
            <a:br>
              <a:rPr lang="en-US" sz="4400" dirty="0">
                <a:solidFill>
                  <a:srgbClr val="00B0F0"/>
                </a:solidFill>
                <a:latin typeface="Avenir Next" panose="020B0503020202020204" pitchFamily="34" charset="0"/>
              </a:rPr>
            </a:br>
            <a:r>
              <a:rPr lang="en-US" sz="4400" dirty="0">
                <a:solidFill>
                  <a:srgbClr val="00B0F0"/>
                </a:solidFill>
                <a:latin typeface="Avenir Next" panose="020B0503020202020204" pitchFamily="34" charset="0"/>
              </a:rPr>
              <a:t>What variety of “</a:t>
            </a:r>
            <a:r>
              <a:rPr lang="en-US" sz="4400" dirty="0" err="1">
                <a:solidFill>
                  <a:srgbClr val="00B0F0"/>
                </a:solidFill>
                <a:latin typeface="Avenir Next" panose="020B0503020202020204" pitchFamily="34" charset="0"/>
              </a:rPr>
              <a:t>otherism</a:t>
            </a:r>
            <a:r>
              <a:rPr lang="en-US" sz="4400" dirty="0">
                <a:solidFill>
                  <a:srgbClr val="00B0F0"/>
                </a:solidFill>
                <a:latin typeface="Avenir Next" panose="020B0503020202020204" pitchFamily="34" charset="0"/>
              </a:rPr>
              <a:t>” would </a:t>
            </a:r>
            <a:r>
              <a:rPr lang="en-US" sz="4400" b="1" u="sng" dirty="0">
                <a:solidFill>
                  <a:srgbClr val="00B0F0"/>
                </a:solidFill>
                <a:latin typeface="Avenir Next" panose="020B0503020202020204" pitchFamily="34" charset="0"/>
              </a:rPr>
              <a:t>not</a:t>
            </a:r>
            <a:r>
              <a:rPr lang="en-US" sz="4400" b="1" dirty="0">
                <a:solidFill>
                  <a:srgbClr val="00B0F0"/>
                </a:solidFill>
                <a:latin typeface="Avenir Next" panose="020B0503020202020204" pitchFamily="34" charset="0"/>
              </a:rPr>
              <a:t> </a:t>
            </a:r>
            <a:r>
              <a:rPr lang="en-US" sz="4400" dirty="0">
                <a:solidFill>
                  <a:srgbClr val="00B0F0"/>
                </a:solidFill>
                <a:latin typeface="Avenir Next" panose="020B0503020202020204" pitchFamily="34" charset="0"/>
              </a:rPr>
              <a:t>be trauma?</a:t>
            </a:r>
          </a:p>
        </p:txBody>
      </p:sp>
    </p:spTree>
    <p:extLst>
      <p:ext uri="{BB962C8B-B14F-4D97-AF65-F5344CB8AC3E}">
        <p14:creationId xmlns:p14="http://schemas.microsoft.com/office/powerpoint/2010/main" val="3011952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" name="Picture 1063">
            <a:extLst>
              <a:ext uri="{FF2B5EF4-FFF2-40B4-BE49-F238E27FC236}">
                <a16:creationId xmlns:a16="http://schemas.microsoft.com/office/drawing/2014/main" id="{2FA3880A-8D8F-466C-A4A1-F07BCDD371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66" name="Picture 1065">
            <a:extLst>
              <a:ext uri="{FF2B5EF4-FFF2-40B4-BE49-F238E27FC236}">
                <a16:creationId xmlns:a16="http://schemas.microsoft.com/office/drawing/2014/main" id="{3C0A64CB-20A1-4508-B568-284EB04F7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068" name="Rectangle 1067">
            <a:extLst>
              <a:ext uri="{FF2B5EF4-FFF2-40B4-BE49-F238E27FC236}">
                <a16:creationId xmlns:a16="http://schemas.microsoft.com/office/drawing/2014/main" id="{8DA14841-53A4-4935-BE65-C8373B8A6D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0" name="Rectangle 1069">
            <a:extLst>
              <a:ext uri="{FF2B5EF4-FFF2-40B4-BE49-F238E27FC236}">
                <a16:creationId xmlns:a16="http://schemas.microsoft.com/office/drawing/2014/main" id="{9877C2CF-B2DD-41C8-8B5E-152673376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2" name="Rectangle 1071">
            <a:extLst>
              <a:ext uri="{FF2B5EF4-FFF2-40B4-BE49-F238E27FC236}">
                <a16:creationId xmlns:a16="http://schemas.microsoft.com/office/drawing/2014/main" id="{D377EE36-E59D-4778-8F99-4B470DA4A3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4" name="Rectangle 1073">
            <a:extLst>
              <a:ext uri="{FF2B5EF4-FFF2-40B4-BE49-F238E27FC236}">
                <a16:creationId xmlns:a16="http://schemas.microsoft.com/office/drawing/2014/main" id="{2586C6C5-47AF-450A-932D-880EF823E5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76" name="TextBox 1075">
            <a:extLst>
              <a:ext uri="{FF2B5EF4-FFF2-40B4-BE49-F238E27FC236}">
                <a16:creationId xmlns:a16="http://schemas.microsoft.com/office/drawing/2014/main" id="{A587901A-AA64-4940-9803-F67677851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1078" name="Rectangle 1077">
            <a:extLst>
              <a:ext uri="{FF2B5EF4-FFF2-40B4-BE49-F238E27FC236}">
                <a16:creationId xmlns:a16="http://schemas.microsoft.com/office/drawing/2014/main" id="{CC393EB0-C44D-41D2-BEF6-291E434068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0" name="Picture 1079">
            <a:extLst>
              <a:ext uri="{FF2B5EF4-FFF2-40B4-BE49-F238E27FC236}">
                <a16:creationId xmlns:a16="http://schemas.microsoft.com/office/drawing/2014/main" id="{27F47B0A-40EE-41EA-815D-384670FF1A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082" name="Picture 1081">
            <a:extLst>
              <a:ext uri="{FF2B5EF4-FFF2-40B4-BE49-F238E27FC236}">
                <a16:creationId xmlns:a16="http://schemas.microsoft.com/office/drawing/2014/main" id="{43AC9E88-695B-421A-B3FF-5BC41EF582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084" name="Rectangle 1083">
            <a:extLst>
              <a:ext uri="{FF2B5EF4-FFF2-40B4-BE49-F238E27FC236}">
                <a16:creationId xmlns:a16="http://schemas.microsoft.com/office/drawing/2014/main" id="{C5A7D586-7678-4F41-A289-1F83BB95F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6" name="Rectangle 1085">
            <a:extLst>
              <a:ext uri="{FF2B5EF4-FFF2-40B4-BE49-F238E27FC236}">
                <a16:creationId xmlns:a16="http://schemas.microsoft.com/office/drawing/2014/main" id="{F88A7F60-B102-433E-BE45-95BBC5828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8123" y="0"/>
            <a:ext cx="463972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A person holding a baby&#10;&#10;Description automatically generated">
            <a:extLst>
              <a:ext uri="{FF2B5EF4-FFF2-40B4-BE49-F238E27FC236}">
                <a16:creationId xmlns:a16="http://schemas.microsoft.com/office/drawing/2014/main" id="{9A30A92E-DEF8-13BE-E45E-EFEC5AC05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0400"/>
          <a:stretch/>
        </p:blipFill>
        <p:spPr bwMode="auto">
          <a:xfrm>
            <a:off x="1007761" y="227"/>
            <a:ext cx="5740362" cy="68580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8" name="Rectangle 1087">
            <a:extLst>
              <a:ext uri="{FF2B5EF4-FFF2-40B4-BE49-F238E27FC236}">
                <a16:creationId xmlns:a16="http://schemas.microsoft.com/office/drawing/2014/main" id="{3153C0C7-BA84-429D-A533-F021A955B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327BB7-955A-5446-AE51-D2FF0F05D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6461" y="2535382"/>
            <a:ext cx="3325507" cy="316217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We all Need…</a:t>
            </a:r>
            <a:b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</a:br>
            <a:b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</a:br>
            <a:b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</a:br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    …Love and</a:t>
            </a:r>
            <a:b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</a:br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      Belonging</a:t>
            </a:r>
          </a:p>
        </p:txBody>
      </p:sp>
      <p:sp>
        <p:nvSpPr>
          <p:cNvPr id="1090" name="Rectangle 1089">
            <a:extLst>
              <a:ext uri="{FF2B5EF4-FFF2-40B4-BE49-F238E27FC236}">
                <a16:creationId xmlns:a16="http://schemas.microsoft.com/office/drawing/2014/main" id="{F20D64EC-C0BF-4228-85C3-76D9D1518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71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00B13-9989-444D-89CA-0EA756CA33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6157" y="1719956"/>
            <a:ext cx="5674341" cy="512226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Avenir Next" panose="020B0503020202020204" pitchFamily="34" charset="0"/>
              </a:rPr>
              <a:t>What they can and can’t talk about?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Avenir Next" panose="020B0503020202020204" pitchFamily="34" charset="0"/>
              </a:rPr>
              <a:t>The dominant culture and world view?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Avenir Next" panose="020B0503020202020204" pitchFamily="34" charset="0"/>
              </a:rPr>
              <a:t>Race, culture, color, gender, age, education, LGBTQ+, religion, recovery status?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Avenir Next" panose="020B0503020202020204" pitchFamily="34" charset="0"/>
              </a:rPr>
              <a:t>“Differentness,” othering?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Avenir Next" panose="020B0503020202020204" pitchFamily="34" charset="0"/>
              </a:rPr>
              <a:t>Trauma, loss, shame, anger, grief, guilt re: </a:t>
            </a:r>
            <a:r>
              <a:rPr lang="en-US" sz="2400" dirty="0" err="1">
                <a:latin typeface="Avenir Next" panose="020B0503020202020204" pitchFamily="34" charset="0"/>
              </a:rPr>
              <a:t>otherism</a:t>
            </a:r>
            <a:r>
              <a:rPr lang="en-US" sz="2400" dirty="0">
                <a:latin typeface="Avenir Next" panose="020B0503020202020204" pitchFamily="34" charset="0"/>
              </a:rPr>
              <a:t>?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dirty="0">
                <a:latin typeface="Avenir Next" panose="020B0503020202020204" pitchFamily="34" charset="0"/>
              </a:rPr>
              <a:t>Scary changes that challenge their sense of  competence?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1419B0-7D68-8F4A-8885-02893136C1D3}"/>
              </a:ext>
            </a:extLst>
          </p:cNvPr>
          <p:cNvSpPr/>
          <p:nvPr/>
        </p:nvSpPr>
        <p:spPr>
          <a:xfrm>
            <a:off x="-39755" y="0"/>
            <a:ext cx="5317437" cy="68380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4169F1-BA32-5245-9A68-CEFC11C064B6}"/>
              </a:ext>
            </a:extLst>
          </p:cNvPr>
          <p:cNvSpPr/>
          <p:nvPr/>
        </p:nvSpPr>
        <p:spPr>
          <a:xfrm>
            <a:off x="1" y="5715000"/>
            <a:ext cx="5277678" cy="11430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2" descr="TaleCatcher - Tracy Kenny&amp;#39;s blog: Change">
            <a:extLst>
              <a:ext uri="{FF2B5EF4-FFF2-40B4-BE49-F238E27FC236}">
                <a16:creationId xmlns:a16="http://schemas.microsoft.com/office/drawing/2014/main" id="{C255796D-EF11-D247-93C3-77A118588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759" y="693585"/>
            <a:ext cx="5317437" cy="524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8104C28-A652-2EA0-BD17-F09EEBA21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45473"/>
            <a:ext cx="4856018" cy="1574483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rPr>
              <a:t>What experiences might people bring when it comes to:</a:t>
            </a:r>
          </a:p>
        </p:txBody>
      </p:sp>
    </p:spTree>
    <p:extLst>
      <p:ext uri="{BB962C8B-B14F-4D97-AF65-F5344CB8AC3E}">
        <p14:creationId xmlns:p14="http://schemas.microsoft.com/office/powerpoint/2010/main" val="2592275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4102">
            <a:extLst>
              <a:ext uri="{FF2B5EF4-FFF2-40B4-BE49-F238E27FC236}">
                <a16:creationId xmlns:a16="http://schemas.microsoft.com/office/drawing/2014/main" id="{01AF5FBB-9FDC-4D75-9DD6-DAF01ED197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105" name="Picture 4104">
            <a:extLst>
              <a:ext uri="{FF2B5EF4-FFF2-40B4-BE49-F238E27FC236}">
                <a16:creationId xmlns:a16="http://schemas.microsoft.com/office/drawing/2014/main" id="{933BBBE6-F4CF-483E-BA74-B51421B4D9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107" name="Rectangle 4106">
            <a:extLst>
              <a:ext uri="{FF2B5EF4-FFF2-40B4-BE49-F238E27FC236}">
                <a16:creationId xmlns:a16="http://schemas.microsoft.com/office/drawing/2014/main" id="{4C790028-99AE-4AE4-8269-9913E2D50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06936A2A-FE08-4EE0-A409-3EF3FA244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1" name="Rectangle 4110">
            <a:extLst>
              <a:ext uri="{FF2B5EF4-FFF2-40B4-BE49-F238E27FC236}">
                <a16:creationId xmlns:a16="http://schemas.microsoft.com/office/drawing/2014/main" id="{BAF0407B-48CB-4C05-B0D7-7A69A0D40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3" name="Rectangle 4112">
            <a:extLst>
              <a:ext uri="{FF2B5EF4-FFF2-40B4-BE49-F238E27FC236}">
                <a16:creationId xmlns:a16="http://schemas.microsoft.com/office/drawing/2014/main" id="{ADC50C3D-0DA0-4914-B5B4-D1819CC698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115" name="TextBox 4114">
            <a:extLst>
              <a:ext uri="{FF2B5EF4-FFF2-40B4-BE49-F238E27FC236}">
                <a16:creationId xmlns:a16="http://schemas.microsoft.com/office/drawing/2014/main" id="{8CF9E583-1A92-4144-B4FA-81D98317F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4117" name="Rectangle 4116">
            <a:extLst>
              <a:ext uri="{FF2B5EF4-FFF2-40B4-BE49-F238E27FC236}">
                <a16:creationId xmlns:a16="http://schemas.microsoft.com/office/drawing/2014/main" id="{F655D83D-0F6A-4E37-8E24-FB510137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19" name="Picture 4118">
            <a:extLst>
              <a:ext uri="{FF2B5EF4-FFF2-40B4-BE49-F238E27FC236}">
                <a16:creationId xmlns:a16="http://schemas.microsoft.com/office/drawing/2014/main" id="{856EF27B-5169-4677-B2B6-E40F25420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4121" name="Picture 4120">
            <a:extLst>
              <a:ext uri="{FF2B5EF4-FFF2-40B4-BE49-F238E27FC236}">
                <a16:creationId xmlns:a16="http://schemas.microsoft.com/office/drawing/2014/main" id="{7D540DB9-C1CD-47A2-A300-3416B4068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4123" name="Rectangle 4122">
            <a:extLst>
              <a:ext uri="{FF2B5EF4-FFF2-40B4-BE49-F238E27FC236}">
                <a16:creationId xmlns:a16="http://schemas.microsoft.com/office/drawing/2014/main" id="{012146B2-5BA2-48DB-98DF-96C7E3709F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5" name="Rectangle 4124">
            <a:extLst>
              <a:ext uri="{FF2B5EF4-FFF2-40B4-BE49-F238E27FC236}">
                <a16:creationId xmlns:a16="http://schemas.microsoft.com/office/drawing/2014/main" id="{C4E7CBD7-6115-4A16-A248-495C585A2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27" name="Rectangle 4126">
            <a:extLst>
              <a:ext uri="{FF2B5EF4-FFF2-40B4-BE49-F238E27FC236}">
                <a16:creationId xmlns:a16="http://schemas.microsoft.com/office/drawing/2014/main" id="{BCF2B060-D805-413E-85D9-2005B25B7F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5891209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B11BD1-5F3F-7D94-68D8-EF6937ED1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3972924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 dirty="0">
                <a:solidFill>
                  <a:srgbClr val="92D050"/>
                </a:solidFill>
                <a:latin typeface="Avenir Next" panose="020B0503020202020204" pitchFamily="34" charset="0"/>
                <a:cs typeface="Calibri" panose="020F0502020204030204" pitchFamily="34" charset="0"/>
              </a:rPr>
              <a:t>What are we afraid of?</a:t>
            </a:r>
          </a:p>
        </p:txBody>
      </p:sp>
      <p:sp>
        <p:nvSpPr>
          <p:cNvPr id="4129" name="Rectangle 4128">
            <a:extLst>
              <a:ext uri="{FF2B5EF4-FFF2-40B4-BE49-F238E27FC236}">
                <a16:creationId xmlns:a16="http://schemas.microsoft.com/office/drawing/2014/main" id="{98E33F2B-65BC-4FD9-A293-1929F2AC1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7061" y="0"/>
            <a:ext cx="463457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Illustration Of A Scary Monster Royalty Free SVG, Cliparts, Vectors, And  Stock Illustration. Image 11592867.">
            <a:extLst>
              <a:ext uri="{FF2B5EF4-FFF2-40B4-BE49-F238E27FC236}">
                <a16:creationId xmlns:a16="http://schemas.microsoft.com/office/drawing/2014/main" id="{841DAF6A-736C-5048-9413-546B8D7CA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4286" y="894062"/>
            <a:ext cx="3986172" cy="5067846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46" name="Rectangle 4130">
            <a:extLst>
              <a:ext uri="{FF2B5EF4-FFF2-40B4-BE49-F238E27FC236}">
                <a16:creationId xmlns:a16="http://schemas.microsoft.com/office/drawing/2014/main" id="{45D939C7-7A25-4667-AA9E-6272886FAA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88759" y="231959"/>
            <a:ext cx="4155454" cy="6387537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47" name="Rectangle 4132">
            <a:extLst>
              <a:ext uri="{FF2B5EF4-FFF2-40B4-BE49-F238E27FC236}">
                <a16:creationId xmlns:a16="http://schemas.microsoft.com/office/drawing/2014/main" id="{6569258B-7DF5-4291-BA11-4E1932BD5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0714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2054">
            <a:extLst>
              <a:ext uri="{FF2B5EF4-FFF2-40B4-BE49-F238E27FC236}">
                <a16:creationId xmlns:a16="http://schemas.microsoft.com/office/drawing/2014/main" id="{722F0272-3878-4604-AA91-01CA8F08D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057" name="Picture 2056">
            <a:extLst>
              <a:ext uri="{FF2B5EF4-FFF2-40B4-BE49-F238E27FC236}">
                <a16:creationId xmlns:a16="http://schemas.microsoft.com/office/drawing/2014/main" id="{1F60EAEC-22E3-4448-8F0A-9ADAA793A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059" name="Rectangle 2058">
            <a:extLst>
              <a:ext uri="{FF2B5EF4-FFF2-40B4-BE49-F238E27FC236}">
                <a16:creationId xmlns:a16="http://schemas.microsoft.com/office/drawing/2014/main" id="{355E0F90-3FFF-4E04-B3C8-3C969A415D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EC63A4EF-A033-4ED0-9EB6-6E1A8D264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964965EE-80F2-417F-9652-5BFF14DA7C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AA3C9611-CFD7-4C23-A8F2-00E7865A5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67" name="Rectangle 2066">
            <a:extLst>
              <a:ext uri="{FF2B5EF4-FFF2-40B4-BE49-F238E27FC236}">
                <a16:creationId xmlns:a16="http://schemas.microsoft.com/office/drawing/2014/main" id="{9A926BDB-98EF-43B0-A66B-1A6EF8FB28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69" name="Picture 2068">
            <a:extLst>
              <a:ext uri="{FF2B5EF4-FFF2-40B4-BE49-F238E27FC236}">
                <a16:creationId xmlns:a16="http://schemas.microsoft.com/office/drawing/2014/main" id="{A722A754-56A5-43DA-ADE3-C2704FABA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" y="0"/>
            <a:ext cx="12189867" cy="6858000"/>
          </a:xfrm>
          <a:prstGeom prst="rect">
            <a:avLst/>
          </a:prstGeom>
          <a:solidFill>
            <a:srgbClr val="647450"/>
          </a:solidFill>
        </p:spPr>
      </p:pic>
      <p:pic>
        <p:nvPicPr>
          <p:cNvPr id="2050" name="Picture 2" descr="person holding brown eyeglasses with green trees background">
            <a:extLst>
              <a:ext uri="{FF2B5EF4-FFF2-40B4-BE49-F238E27FC236}">
                <a16:creationId xmlns:a16="http://schemas.microsoft.com/office/drawing/2014/main" id="{8AAF6991-1765-9B53-6DA9-6970E8DF7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382" y="741789"/>
            <a:ext cx="698566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A0FB451C-3B65-6EFB-55CA-E8D61BD1E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2044" y="5201594"/>
            <a:ext cx="4189605" cy="1383833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FFFF96"/>
                </a:solidFill>
                <a:latin typeface="Avenir Next" panose="020B0503020202020204" pitchFamily="34" charset="0"/>
              </a:rPr>
              <a:t>The Limits</a:t>
            </a:r>
            <a:br>
              <a:rPr lang="en-US" sz="4000" b="1" dirty="0">
                <a:solidFill>
                  <a:srgbClr val="FFFF96"/>
                </a:solidFill>
                <a:latin typeface="Avenir Next" panose="020B0503020202020204" pitchFamily="34" charset="0"/>
              </a:rPr>
            </a:br>
            <a:r>
              <a:rPr lang="en-US" sz="4000" b="1" dirty="0">
                <a:solidFill>
                  <a:srgbClr val="FFFF96"/>
                </a:solidFill>
                <a:latin typeface="Avenir Next" panose="020B0503020202020204" pitchFamily="34" charset="0"/>
              </a:rPr>
              <a:t>of the Lens</a:t>
            </a:r>
          </a:p>
        </p:txBody>
      </p:sp>
    </p:spTree>
    <p:extLst>
      <p:ext uri="{BB962C8B-B14F-4D97-AF65-F5344CB8AC3E}">
        <p14:creationId xmlns:p14="http://schemas.microsoft.com/office/powerpoint/2010/main" val="41135458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D29"/>
      </a:dk2>
      <a:lt2>
        <a:srgbClr val="C5FAEB"/>
      </a:lt2>
      <a:accent1>
        <a:srgbClr val="A1D68B"/>
      </a:accent1>
      <a:accent2>
        <a:srgbClr val="5EC795"/>
      </a:accent2>
      <a:accent3>
        <a:srgbClr val="4DADCF"/>
      </a:accent3>
      <a:accent4>
        <a:srgbClr val="CDB756"/>
      </a:accent4>
      <a:accent5>
        <a:srgbClr val="E29C36"/>
      </a:accent5>
      <a:accent6>
        <a:srgbClr val="8EC0C1"/>
      </a:accent6>
      <a:hlink>
        <a:srgbClr val="6D9D9B"/>
      </a:hlink>
      <a:folHlink>
        <a:srgbClr val="6D8583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6AC10936-2DFC-4054-9ADF-B5E2C5F861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{1DBAB96E-EB9C-8B48-BBED-69E62DC4E85C}tf16401378</Template>
  <TotalTime>11134</TotalTime>
  <Words>405</Words>
  <Application>Microsoft Macintosh PowerPoint</Application>
  <PresentationFormat>Widescreen</PresentationFormat>
  <Paragraphs>56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Avenir Next</vt:lpstr>
      <vt:lpstr>Calibri</vt:lpstr>
      <vt:lpstr>MS Shell Dlg 2</vt:lpstr>
      <vt:lpstr>Wingdings</vt:lpstr>
      <vt:lpstr>Wingdings 3</vt:lpstr>
      <vt:lpstr>Madison</vt:lpstr>
      <vt:lpstr>Making it Safe</vt:lpstr>
      <vt:lpstr>PowerPoint Presentation</vt:lpstr>
      <vt:lpstr>Personal Agreement Provided courtesy Mark Sanders, LCSW, CADC </vt:lpstr>
      <vt:lpstr>Personal Agreement (Mark Sanders, Continued)</vt:lpstr>
      <vt:lpstr>Racism is Trauma  What variety of “otherism” would not be trauma?</vt:lpstr>
      <vt:lpstr>We all Need…       …Love and       Belonging</vt:lpstr>
      <vt:lpstr>What experiences might people bring when it comes to:</vt:lpstr>
      <vt:lpstr>What are we afraid of?</vt:lpstr>
      <vt:lpstr>The Limits of the Lens</vt:lpstr>
      <vt:lpstr>Cross-Cultural Safety</vt:lpstr>
      <vt:lpstr>White Fragility</vt:lpstr>
      <vt:lpstr>Gaslighting</vt:lpstr>
      <vt:lpstr>What if we were all Joseph Cotten?</vt:lpstr>
      <vt:lpstr>The power of telling the truth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Navigating this transformation safely</dc:title>
  <dc:creator>Pamela Woll</dc:creator>
  <cp:lastModifiedBy>Pamela Woll</cp:lastModifiedBy>
  <cp:revision>26</cp:revision>
  <dcterms:created xsi:type="dcterms:W3CDTF">2022-02-15T04:33:41Z</dcterms:created>
  <dcterms:modified xsi:type="dcterms:W3CDTF">2023-02-28T20:13:51Z</dcterms:modified>
</cp:coreProperties>
</file>